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7223125" cx="12841275"/>
  <p:notesSz cx="6858000" cy="9144000"/>
  <p:embeddedFontLst>
    <p:embeddedFont>
      <p:font typeface="Roboto Black"/>
      <p:bold r:id="rId14"/>
      <p:boldItalic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Roboto Light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regular.fntdata"/><Relationship Id="rId11" Type="http://schemas.openxmlformats.org/officeDocument/2006/relationships/slide" Target="slides/slide7.xml"/><Relationship Id="rId22" Type="http://schemas.openxmlformats.org/officeDocument/2006/relationships/font" Target="fonts/RobotoLight-italic.fntdata"/><Relationship Id="rId10" Type="http://schemas.openxmlformats.org/officeDocument/2006/relationships/slide" Target="slides/slide6.xml"/><Relationship Id="rId21" Type="http://schemas.openxmlformats.org/officeDocument/2006/relationships/font" Target="fonts/RobotoLight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RobotoLight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Black-boldItalic.fntdata"/><Relationship Id="rId14" Type="http://schemas.openxmlformats.org/officeDocument/2006/relationships/font" Target="fonts/RobotoBlack-bold.fntdata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8f2ffa284a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8f2ffa284a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g8f2ffa284a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f2ffa284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f2ffa284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g8f2ffa284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f2ffa284a_1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f2ffa284a_1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8f2ffa284a_1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f2ffa284a_1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f2ffa284a_1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8f2ffa284a_1_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f2ffa284a_3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f2ffa284a_3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8f2ffa284a_3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f2ffa284a_1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f2ffa284a_1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8f2ffa284a_1_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8f2ffa284a_1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8f2ffa284a_1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8f2ffa284a_1_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f2ffa284a_1_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f2ffa284a_1_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8f2ffa284a_1_9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3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6611490" y="2990455"/>
            <a:ext cx="6030682" cy="6211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Black"/>
              <a:buNone/>
              <a:defRPr b="1"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6611557" y="3611561"/>
            <a:ext cx="6030548" cy="567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2pPr>
            <a:lvl3pPr lvl="2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3pPr>
            <a:lvl4pPr lvl="3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4pPr>
            <a:lvl5pPr lvl="4" algn="ctr">
              <a:spcBef>
                <a:spcPts val="480"/>
              </a:spcBef>
              <a:spcAft>
                <a:spcPts val="0"/>
              </a:spcAft>
              <a:buClr>
                <a:srgbClr val="98999A"/>
              </a:buClr>
              <a:buSzPts val="2400"/>
              <a:buNone/>
              <a:defRPr>
                <a:solidFill>
                  <a:srgbClr val="98999A"/>
                </a:solidFill>
              </a:defRPr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2">
            <a:alphaModFix/>
          </a:blip>
          <a:srcRect b="0" l="34193" r="5758" t="0"/>
          <a:stretch/>
        </p:blipFill>
        <p:spPr>
          <a:xfrm flipH="1">
            <a:off x="-92598" y="-1"/>
            <a:ext cx="6504973" cy="722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39865" y="5266481"/>
            <a:ext cx="1773932" cy="1336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3998230" y="376264"/>
            <a:ext cx="4844828" cy="4924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/>
          <p:nvPr/>
        </p:nvSpPr>
        <p:spPr>
          <a:xfrm>
            <a:off x="97300" y="6486075"/>
            <a:ext cx="3788700" cy="67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 showMasterSp="0">
  <p:cSld name="Section 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ctrTitle"/>
          </p:nvPr>
        </p:nvSpPr>
        <p:spPr>
          <a:xfrm>
            <a:off x="1042002" y="4276791"/>
            <a:ext cx="10601594" cy="6211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Black"/>
              <a:buNone/>
              <a:defRPr b="1"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1042002" y="4897897"/>
            <a:ext cx="10601358" cy="567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2pPr>
            <a:lvl3pPr lvl="2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3pPr>
            <a:lvl4pPr lvl="3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4pPr>
            <a:lvl5pPr lvl="4" algn="ctr">
              <a:spcBef>
                <a:spcPts val="480"/>
              </a:spcBef>
              <a:spcAft>
                <a:spcPts val="0"/>
              </a:spcAft>
              <a:buClr>
                <a:srgbClr val="98999A"/>
              </a:buClr>
              <a:buSzPts val="2400"/>
              <a:buNone/>
              <a:defRPr>
                <a:solidFill>
                  <a:srgbClr val="98999A"/>
                </a:solidFill>
              </a:defRPr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11413" y="696023"/>
            <a:ext cx="2830836" cy="1065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 rotWithShape="1">
          <a:blip r:embed="rId3">
            <a:alphaModFix/>
          </a:blip>
          <a:srcRect b="41531" l="4960" r="4960" t="24356"/>
          <a:stretch/>
        </p:blipFill>
        <p:spPr>
          <a:xfrm>
            <a:off x="0" y="0"/>
            <a:ext cx="12841288" cy="3470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42249" y="2119830"/>
            <a:ext cx="1634085" cy="1230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Title" showMasterSp="0">
  <p:cSld name="1_Section 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b="13593" l="15978" r="4959" t="24355"/>
          <a:stretch/>
        </p:blipFill>
        <p:spPr>
          <a:xfrm>
            <a:off x="-60960" y="-2031"/>
            <a:ext cx="12902248" cy="7225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3602" y="472342"/>
            <a:ext cx="1634085" cy="1230939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>
            <p:ph type="ctrTitle"/>
          </p:nvPr>
        </p:nvSpPr>
        <p:spPr>
          <a:xfrm>
            <a:off x="1199932" y="3218626"/>
            <a:ext cx="10601594" cy="62110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oboto Black"/>
              <a:buNone/>
              <a:defRPr b="1" sz="2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1200050" y="3839732"/>
            <a:ext cx="10601358" cy="567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2pPr>
            <a:lvl3pPr lvl="2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2200"/>
              <a:buNone/>
              <a:defRPr>
                <a:solidFill>
                  <a:srgbClr val="98999A"/>
                </a:solidFill>
              </a:defRPr>
            </a:lvl3pPr>
            <a:lvl4pPr lvl="3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98999A"/>
                </a:solidFill>
              </a:defRPr>
            </a:lvl4pPr>
            <a:lvl5pPr lvl="4" algn="ctr">
              <a:spcBef>
                <a:spcPts val="480"/>
              </a:spcBef>
              <a:spcAft>
                <a:spcPts val="0"/>
              </a:spcAft>
              <a:buClr>
                <a:srgbClr val="98999A"/>
              </a:buClr>
              <a:buSzPts val="2400"/>
              <a:buNone/>
              <a:defRPr>
                <a:solidFill>
                  <a:srgbClr val="98999A"/>
                </a:solidFill>
              </a:defRPr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rgbClr val="98999A"/>
              </a:buClr>
              <a:buSzPts val="2100"/>
              <a:buNone/>
              <a:defRPr>
                <a:solidFill>
                  <a:srgbClr val="98999A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st Page Logo" showMasterSp="0">
  <p:cSld name="Last Page Logo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01096" y="1261641"/>
            <a:ext cx="6239096" cy="4699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Layout" showMasterSp="0">
  <p:cSld name="Blank Slide Layou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448865"/>
            <a:ext cx="12841288" cy="3472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3998230" y="376264"/>
            <a:ext cx="4844828" cy="4924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  <a:defRPr b="0" i="0" sz="2000" u="none" cap="none" strike="noStrike"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325844" y="1355586"/>
            <a:ext cx="12189600" cy="4929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b="0" i="0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Verdana"/>
              <a:buChar char="-"/>
              <a:defRPr b="0" i="0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8"/>
              <a:defRPr b="0" i="0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-"/>
              <a:defRPr b="0" i="0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81000" lvl="4" marL="2286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" name="Google Shape;13;p1"/>
          <p:cNvSpPr/>
          <p:nvPr/>
        </p:nvSpPr>
        <p:spPr>
          <a:xfrm>
            <a:off x="11962768" y="6598170"/>
            <a:ext cx="552676" cy="373264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2400" u="none" cap="none" strike="noStrike">
                <a:solidFill>
                  <a:schemeClr val="accent5"/>
                </a:solidFill>
                <a:latin typeface="Roboto Black"/>
                <a:ea typeface="Roboto Black"/>
                <a:cs typeface="Roboto Black"/>
                <a:sym typeface="Roboto Black"/>
              </a:rPr>
              <a:t>‹#›</a:t>
            </a:fld>
            <a:endParaRPr b="1" i="0" sz="2400" u="none" cap="none" strike="noStrike">
              <a:solidFill>
                <a:schemeClr val="accent5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">
            <a:alphaModFix/>
          </a:blip>
          <a:srcRect b="27101" l="0" r="0" t="0"/>
          <a:stretch/>
        </p:blipFill>
        <p:spPr>
          <a:xfrm>
            <a:off x="5887914" y="6492261"/>
            <a:ext cx="1065460" cy="585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012" y="6497840"/>
            <a:ext cx="1495223" cy="57392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/>
          <p:nvPr/>
        </p:nvSpPr>
        <p:spPr>
          <a:xfrm>
            <a:off x="1760789" y="6486127"/>
            <a:ext cx="3193176" cy="597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Proprietary and Confidential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jpg"/><Relationship Id="rId4" Type="http://schemas.openxmlformats.org/officeDocument/2006/relationships/image" Target="../media/image7.png"/><Relationship Id="rId10" Type="http://schemas.openxmlformats.org/officeDocument/2006/relationships/image" Target="../media/image10.png"/><Relationship Id="rId9" Type="http://schemas.openxmlformats.org/officeDocument/2006/relationships/image" Target="../media/image8.png"/><Relationship Id="rId5" Type="http://schemas.openxmlformats.org/officeDocument/2006/relationships/image" Target="../media/image22.png"/><Relationship Id="rId6" Type="http://schemas.openxmlformats.org/officeDocument/2006/relationships/image" Target="../media/image18.png"/><Relationship Id="rId7" Type="http://schemas.openxmlformats.org/officeDocument/2006/relationships/image" Target="../media/image21.png"/><Relationship Id="rId8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/>
        </p:nvSpPr>
        <p:spPr>
          <a:xfrm>
            <a:off x="6611490" y="2990455"/>
            <a:ext cx="6030600" cy="62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b" bIns="4570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rPr>
              <a:t>TECH IN ISRAEL</a:t>
            </a:r>
            <a:endParaRPr b="1" sz="4800">
              <a:solidFill>
                <a:srgbClr val="58595B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45" name="Google Shape;45;p8"/>
          <p:cNvSpPr txBox="1"/>
          <p:nvPr/>
        </p:nvSpPr>
        <p:spPr>
          <a:xfrm>
            <a:off x="6611557" y="3611561"/>
            <a:ext cx="60306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BEHIND THE SCENES OF THE THRIVING STARTUP COMMUNITY</a:t>
            </a:r>
            <a:endParaRPr sz="2400">
              <a:solidFill>
                <a:srgbClr val="5859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3998230" y="376264"/>
            <a:ext cx="4844828" cy="4924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Roboto Black"/>
              <a:buNone/>
            </a:pPr>
            <a:r>
              <a:rPr lang="en-US" sz="2800"/>
              <a:t>STARTUP COMMUNITY</a:t>
            </a:r>
            <a:endParaRPr sz="2800"/>
          </a:p>
        </p:txBody>
      </p:sp>
      <p:sp>
        <p:nvSpPr>
          <p:cNvPr id="51" name="Google Shape;51;p9"/>
          <p:cNvSpPr txBox="1"/>
          <p:nvPr/>
        </p:nvSpPr>
        <p:spPr>
          <a:xfrm>
            <a:off x="4506325" y="4917475"/>
            <a:ext cx="4059900" cy="16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775" spcFirstLastPara="1" rIns="243775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Israeli Defense Force training places soldiers in high-risk problem solving situations, improving collaborability and understanding of cutting-edge technology.</a:t>
            </a:r>
            <a:endParaRPr sz="1100">
              <a:solidFill>
                <a:srgbClr val="58595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5859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" name="Google Shape;52;p9"/>
          <p:cNvSpPr txBox="1"/>
          <p:nvPr/>
        </p:nvSpPr>
        <p:spPr>
          <a:xfrm>
            <a:off x="4617126" y="4237133"/>
            <a:ext cx="3835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775" spcFirstLastPara="1" rIns="243775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rPr>
              <a:t>IDF Network</a:t>
            </a:r>
            <a:endParaRPr/>
          </a:p>
        </p:txBody>
      </p:sp>
      <p:sp>
        <p:nvSpPr>
          <p:cNvPr id="53" name="Google Shape;53;p9"/>
          <p:cNvSpPr txBox="1"/>
          <p:nvPr/>
        </p:nvSpPr>
        <p:spPr>
          <a:xfrm>
            <a:off x="893700" y="4257900"/>
            <a:ext cx="4059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775" spcFirstLastPara="1" rIns="243775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rPr>
              <a:t>Government Support</a:t>
            </a:r>
            <a:endParaRPr/>
          </a:p>
        </p:txBody>
      </p:sp>
      <p:sp>
        <p:nvSpPr>
          <p:cNvPr id="54" name="Google Shape;54;p9"/>
          <p:cNvSpPr txBox="1"/>
          <p:nvPr/>
        </p:nvSpPr>
        <p:spPr>
          <a:xfrm>
            <a:off x="1122021" y="4917415"/>
            <a:ext cx="3715900" cy="1645604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775" spcFirstLastPara="1" rIns="243775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Government funding and legislation to support growing businesses has been crucial to the tremendous success of Israeli tech startups</a:t>
            </a:r>
            <a:endParaRPr sz="1100">
              <a:solidFill>
                <a:srgbClr val="58595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5859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9"/>
          <p:cNvSpPr txBox="1"/>
          <p:nvPr/>
        </p:nvSpPr>
        <p:spPr>
          <a:xfrm>
            <a:off x="8262874" y="4257915"/>
            <a:ext cx="3835111" cy="677052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243775" spcFirstLastPara="1" rIns="243775" wrap="square" tIns="121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rPr>
              <a:t>Israeli Culture</a:t>
            </a:r>
            <a:endParaRPr/>
          </a:p>
        </p:txBody>
      </p:sp>
      <p:sp>
        <p:nvSpPr>
          <p:cNvPr id="56" name="Google Shape;56;p9"/>
          <p:cNvSpPr txBox="1"/>
          <p:nvPr/>
        </p:nvSpPr>
        <p:spPr>
          <a:xfrm>
            <a:off x="8310450" y="4917415"/>
            <a:ext cx="3715900" cy="1645604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243775" spcFirstLastPara="1" rIns="2437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culture full of mentorship and entrepreneurial spirit is a big factor for Israel’s </a:t>
            </a:r>
            <a:r>
              <a:rPr lang="en-US" sz="1100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impressive </a:t>
            </a:r>
            <a:r>
              <a:rPr lang="en-US" sz="1100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progression into a world tech hub.</a:t>
            </a:r>
            <a:endParaRPr sz="1100">
              <a:solidFill>
                <a:srgbClr val="5859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7" name="Google Shape;57;p9"/>
          <p:cNvGrpSpPr/>
          <p:nvPr/>
        </p:nvGrpSpPr>
        <p:grpSpPr>
          <a:xfrm>
            <a:off x="903010" y="1631244"/>
            <a:ext cx="11266538" cy="2123034"/>
            <a:chOff x="2719336" y="3753647"/>
            <a:chExt cx="19028100" cy="3585601"/>
          </a:xfrm>
        </p:grpSpPr>
        <p:cxnSp>
          <p:nvCxnSpPr>
            <p:cNvPr id="58" name="Google Shape;58;p9"/>
            <p:cNvCxnSpPr/>
            <p:nvPr/>
          </p:nvCxnSpPr>
          <p:spPr>
            <a:xfrm>
              <a:off x="2719336" y="5455448"/>
              <a:ext cx="19028100" cy="0"/>
            </a:xfrm>
            <a:prstGeom prst="straightConnector1">
              <a:avLst/>
            </a:prstGeom>
            <a:noFill/>
            <a:ln cap="flat" cmpd="sng" w="9525">
              <a:solidFill>
                <a:srgbClr val="BBBBBB"/>
              </a:solidFill>
              <a:prstDash val="dot"/>
              <a:round/>
              <a:headEnd len="med" w="med" type="diamond"/>
              <a:tailEnd len="med" w="med" type="diamond"/>
            </a:ln>
          </p:spPr>
        </p:cxnSp>
        <p:sp>
          <p:nvSpPr>
            <p:cNvPr id="59" name="Google Shape;59;p9"/>
            <p:cNvSpPr/>
            <p:nvPr/>
          </p:nvSpPr>
          <p:spPr>
            <a:xfrm>
              <a:off x="10370729" y="3753656"/>
              <a:ext cx="3580500" cy="3584700"/>
            </a:xfrm>
            <a:prstGeom prst="ellipse">
              <a:avLst/>
            </a:prstGeom>
            <a:solidFill>
              <a:srgbClr val="58595B"/>
            </a:solidFill>
            <a:ln>
              <a:noFill/>
            </a:ln>
          </p:spPr>
          <p:txBody>
            <a:bodyPr anchorCtr="0" anchor="ctr" bIns="91400" lIns="182825" spcFirstLastPara="1" rIns="182825" wrap="square" tIns="914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DDDDDD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DDDDDD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DDDDDD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DDDDDD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9"/>
            <p:cNvSpPr/>
            <p:nvPr/>
          </p:nvSpPr>
          <p:spPr>
            <a:xfrm>
              <a:off x="4331817" y="3753647"/>
              <a:ext cx="3580500" cy="3585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00" lIns="182825" spcFirstLastPara="1" rIns="182825" wrap="square" tIns="914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9"/>
            <p:cNvSpPr/>
            <p:nvPr/>
          </p:nvSpPr>
          <p:spPr>
            <a:xfrm>
              <a:off x="16554498" y="3753648"/>
              <a:ext cx="3580500" cy="3585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00" lIns="182825" spcFirstLastPara="1" rIns="182825" wrap="square" tIns="914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DDDDDD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" name="Google Shape;6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7872" y="2088918"/>
            <a:ext cx="1204020" cy="116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5139" y="1949472"/>
            <a:ext cx="1486525" cy="148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42940" y="2035657"/>
            <a:ext cx="1110761" cy="134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type="title"/>
          </p:nvPr>
        </p:nvSpPr>
        <p:spPr>
          <a:xfrm>
            <a:off x="3998230" y="376264"/>
            <a:ext cx="4844700" cy="4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GOVERNMENT SUPPORT</a:t>
            </a:r>
            <a:endParaRPr sz="2800"/>
          </a:p>
        </p:txBody>
      </p:sp>
      <p:grpSp>
        <p:nvGrpSpPr>
          <p:cNvPr id="71" name="Google Shape;71;p10"/>
          <p:cNvGrpSpPr/>
          <p:nvPr/>
        </p:nvGrpSpPr>
        <p:grpSpPr>
          <a:xfrm>
            <a:off x="1099128" y="1915102"/>
            <a:ext cx="3388132" cy="3392926"/>
            <a:chOff x="2036610" y="2813569"/>
            <a:chExt cx="2120100" cy="2123100"/>
          </a:xfrm>
        </p:grpSpPr>
        <p:sp>
          <p:nvSpPr>
            <p:cNvPr id="72" name="Google Shape;72;p10"/>
            <p:cNvSpPr/>
            <p:nvPr/>
          </p:nvSpPr>
          <p:spPr>
            <a:xfrm>
              <a:off x="2036610" y="2813569"/>
              <a:ext cx="2120100" cy="2123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00" lIns="182825" spcFirstLastPara="1" rIns="182825" wrap="square" tIns="914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450">
                <a:solidFill>
                  <a:srgbClr val="58595B"/>
                </a:solidFill>
                <a:latin typeface="Roboto Black"/>
                <a:ea typeface="Roboto Black"/>
                <a:cs typeface="Roboto Black"/>
                <a:sym typeface="Roboto Black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73" name="Google Shape;73;p1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541265" y="3260636"/>
              <a:ext cx="1110761" cy="134165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4" name="Google Shape;74;p10"/>
          <p:cNvSpPr/>
          <p:nvPr/>
        </p:nvSpPr>
        <p:spPr>
          <a:xfrm>
            <a:off x="5153075" y="1473913"/>
            <a:ext cx="39600" cy="45801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0"/>
          <p:cNvSpPr txBox="1"/>
          <p:nvPr/>
        </p:nvSpPr>
        <p:spPr>
          <a:xfrm>
            <a:off x="5581100" y="1442725"/>
            <a:ext cx="6845700" cy="47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Government’s confidence in risky investments paves the way for private funding to follow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Tnufa National Pre-Seed Fund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Grant awarded to Israeli companies in the ideation phase to explore innovative technology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Companies can receive up to NIS 200,000 (~$60,000 USD) over the course of two years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Foreign entrepreneurs are eligible as well, granted they can obtain a visa in Israel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Israel Innovation Authority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2019, NIS 1.7 Billion (~$480 million) </a:t>
            </a: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allocated </a:t>
            </a: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mostly to funding young startups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1"/>
          <p:cNvSpPr txBox="1"/>
          <p:nvPr>
            <p:ph type="title"/>
          </p:nvPr>
        </p:nvSpPr>
        <p:spPr>
          <a:xfrm>
            <a:off x="3695738" y="386200"/>
            <a:ext cx="5449800" cy="4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ISRAELI DEFENSE FORCE (IDF)</a:t>
            </a:r>
            <a:endParaRPr sz="2800"/>
          </a:p>
        </p:txBody>
      </p:sp>
      <p:sp>
        <p:nvSpPr>
          <p:cNvPr id="82" name="Google Shape;82;p11"/>
          <p:cNvSpPr/>
          <p:nvPr/>
        </p:nvSpPr>
        <p:spPr>
          <a:xfrm>
            <a:off x="4924475" y="1321513"/>
            <a:ext cx="39600" cy="45801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1"/>
          <p:cNvSpPr txBox="1"/>
          <p:nvPr/>
        </p:nvSpPr>
        <p:spPr>
          <a:xfrm>
            <a:off x="5375425" y="1915100"/>
            <a:ext cx="7032600" cy="36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not all about you.</a:t>
            </a:r>
            <a:endParaRPr b="1" sz="4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Military training creates a bigger-picture perspective and is invaluable in a collaborative environment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Veterans from the IDF’s highly-specialized divisions are very well-equipped to enter the entrepreneurial world with their technical expertise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Soft skills are just as valuable in a startup environment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○"/>
            </a:pPr>
            <a:r>
              <a:rPr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Teamwork and goal-oriented mindset instilled in soldiers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1"/>
          <p:cNvSpPr/>
          <p:nvPr/>
        </p:nvSpPr>
        <p:spPr>
          <a:xfrm>
            <a:off x="946728" y="1915102"/>
            <a:ext cx="3388200" cy="3393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00" lIns="182825" spcFirstLastPara="1" rIns="182825" wrap="square" tIns="914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50">
              <a:solidFill>
                <a:srgbClr val="58595B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50">
              <a:solidFill>
                <a:srgbClr val="58595B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50">
              <a:solidFill>
                <a:srgbClr val="58595B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8080" y="2677742"/>
            <a:ext cx="1925425" cy="186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/>
          <p:nvPr>
            <p:ph type="title"/>
          </p:nvPr>
        </p:nvSpPr>
        <p:spPr>
          <a:xfrm>
            <a:off x="4502888" y="376275"/>
            <a:ext cx="3835500" cy="4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ISRAELI CULTURE</a:t>
            </a:r>
            <a:endParaRPr sz="2800"/>
          </a:p>
        </p:txBody>
      </p:sp>
      <p:sp>
        <p:nvSpPr>
          <p:cNvPr id="92" name="Google Shape;92;p12"/>
          <p:cNvSpPr/>
          <p:nvPr/>
        </p:nvSpPr>
        <p:spPr>
          <a:xfrm>
            <a:off x="946728" y="1915102"/>
            <a:ext cx="3388200" cy="3393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00" lIns="182825" spcFirstLastPara="1" rIns="182825" wrap="square" tIns="914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50">
              <a:solidFill>
                <a:srgbClr val="58595B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50">
              <a:solidFill>
                <a:srgbClr val="58595B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50">
              <a:solidFill>
                <a:srgbClr val="58595B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2"/>
          <p:cNvSpPr/>
          <p:nvPr/>
        </p:nvSpPr>
        <p:spPr>
          <a:xfrm>
            <a:off x="4924475" y="1321513"/>
            <a:ext cx="39600" cy="45801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2"/>
          <p:cNvSpPr txBox="1"/>
          <p:nvPr/>
        </p:nvSpPr>
        <p:spPr>
          <a:xfrm>
            <a:off x="5439350" y="2067502"/>
            <a:ext cx="6845700" cy="3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“Don’t think outside of the box, </a:t>
            </a:r>
            <a:r>
              <a:rPr b="1"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get rid of the box</a:t>
            </a:r>
            <a:r>
              <a:rPr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Embracing </a:t>
            </a:r>
            <a:r>
              <a:rPr i="1"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chutzpah</a:t>
            </a:r>
            <a:endParaRPr i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</a:pPr>
            <a:r>
              <a:rPr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characteristic of someone who has is willing to do or say things that others might find surprising, shocking, or even aggravating; fearlessness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Many Israeli startups are created to solve a problem that Israeli society faces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</a:pPr>
            <a:r>
              <a:rPr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Big current traffic problems → Waze, Waycare, NoTraffic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Israeli impatience + innovative thinking 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= unique solutions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278" y="2513966"/>
            <a:ext cx="2234900" cy="223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type="title"/>
          </p:nvPr>
        </p:nvSpPr>
        <p:spPr>
          <a:xfrm>
            <a:off x="4502888" y="376275"/>
            <a:ext cx="3835500" cy="4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ISRAELI CULTURE</a:t>
            </a:r>
            <a:endParaRPr sz="2800"/>
          </a:p>
        </p:txBody>
      </p:sp>
      <p:pic>
        <p:nvPicPr>
          <p:cNvPr id="102" name="Google Shape;10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0632" y="1142475"/>
            <a:ext cx="6420642" cy="467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3"/>
          <p:cNvPicPr preferRelativeResize="0"/>
          <p:nvPr/>
        </p:nvPicPr>
        <p:blipFill rotWithShape="1">
          <a:blip r:embed="rId4">
            <a:alphaModFix/>
          </a:blip>
          <a:srcRect b="0" l="12411" r="0" t="0"/>
          <a:stretch/>
        </p:blipFill>
        <p:spPr>
          <a:xfrm>
            <a:off x="0" y="1142475"/>
            <a:ext cx="6420637" cy="467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1772113" y="5819375"/>
            <a:ext cx="28764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Tel-Aviv, 1948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>
            <a:off x="8192738" y="5819375"/>
            <a:ext cx="28764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Tel-Aviv, 2018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4"/>
          <p:cNvPicPr preferRelativeResize="0"/>
          <p:nvPr/>
        </p:nvPicPr>
        <p:blipFill rotWithShape="1">
          <a:blip r:embed="rId3">
            <a:alphaModFix/>
          </a:blip>
          <a:srcRect b="26882" l="0" r="0" t="27226"/>
          <a:stretch/>
        </p:blipFill>
        <p:spPr>
          <a:xfrm>
            <a:off x="7206700" y="3608325"/>
            <a:ext cx="4527774" cy="129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4"/>
          <p:cNvSpPr txBox="1"/>
          <p:nvPr>
            <p:ph type="title"/>
          </p:nvPr>
        </p:nvSpPr>
        <p:spPr>
          <a:xfrm>
            <a:off x="3995141" y="376275"/>
            <a:ext cx="4851000" cy="4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SUCCESSFUL COMPANIES</a:t>
            </a:r>
            <a:endParaRPr sz="2800"/>
          </a:p>
        </p:txBody>
      </p:sp>
      <p:pic>
        <p:nvPicPr>
          <p:cNvPr id="113" name="Google Shape;113;p14"/>
          <p:cNvPicPr preferRelativeResize="0"/>
          <p:nvPr/>
        </p:nvPicPr>
        <p:blipFill rotWithShape="1">
          <a:blip r:embed="rId4">
            <a:alphaModFix/>
          </a:blip>
          <a:srcRect b="38696" l="12101" r="12642" t="40522"/>
          <a:stretch/>
        </p:blipFill>
        <p:spPr>
          <a:xfrm rot="-14683">
            <a:off x="537447" y="3825468"/>
            <a:ext cx="6230832" cy="1227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518">
            <a:off x="359496" y="1157953"/>
            <a:ext cx="3016214" cy="1123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4"/>
          <p:cNvPicPr preferRelativeResize="0"/>
          <p:nvPr/>
        </p:nvPicPr>
        <p:blipFill rotWithShape="1">
          <a:blip r:embed="rId6">
            <a:alphaModFix/>
          </a:blip>
          <a:srcRect b="0" l="0" r="7927" t="0"/>
          <a:stretch/>
        </p:blipFill>
        <p:spPr>
          <a:xfrm rot="-7127">
            <a:off x="4225046" y="1237356"/>
            <a:ext cx="3689459" cy="10128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4"/>
          <p:cNvPicPr preferRelativeResize="0"/>
          <p:nvPr/>
        </p:nvPicPr>
        <p:blipFill rotWithShape="1">
          <a:blip r:embed="rId7">
            <a:alphaModFix/>
          </a:blip>
          <a:srcRect b="30143" l="0" r="0" t="0"/>
          <a:stretch/>
        </p:blipFill>
        <p:spPr>
          <a:xfrm rot="2691">
            <a:off x="1567007" y="2458737"/>
            <a:ext cx="4407714" cy="10725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43850" y="2177451"/>
            <a:ext cx="6163612" cy="195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542750" y="4990346"/>
            <a:ext cx="7109650" cy="142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4"/>
          <p:cNvPicPr preferRelativeResize="0"/>
          <p:nvPr/>
        </p:nvPicPr>
        <p:blipFill rotWithShape="1">
          <a:blip r:embed="rId10">
            <a:alphaModFix/>
          </a:blip>
          <a:srcRect b="37912" l="0" r="0" t="29418"/>
          <a:stretch/>
        </p:blipFill>
        <p:spPr>
          <a:xfrm>
            <a:off x="8249350" y="1157675"/>
            <a:ext cx="4015481" cy="1311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"/>
          <p:cNvSpPr txBox="1"/>
          <p:nvPr>
            <p:ph type="title"/>
          </p:nvPr>
        </p:nvSpPr>
        <p:spPr>
          <a:xfrm>
            <a:off x="3995141" y="376275"/>
            <a:ext cx="4851000" cy="4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SUCCESSFUL COMPANIES</a:t>
            </a:r>
            <a:endParaRPr sz="2800"/>
          </a:p>
        </p:txBody>
      </p:sp>
      <p:sp>
        <p:nvSpPr>
          <p:cNvPr id="126" name="Google Shape;126;p15"/>
          <p:cNvSpPr txBox="1"/>
          <p:nvPr/>
        </p:nvSpPr>
        <p:spPr>
          <a:xfrm>
            <a:off x="5679250" y="2124981"/>
            <a:ext cx="6319200" cy="39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Privately-held startups valued at $1+ billion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Industry giants love investing in these companies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○"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Dell, Microsoft, Google, etc.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Rapidly developing VC environment helps these startups get funding in early stages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80% of startups fail; to reach a billion dollar valuation is very rare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○"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Saturated Israeli startup ecosystem still sees a few new ones every year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7" name="Google Shape;127;p15"/>
          <p:cNvGrpSpPr/>
          <p:nvPr/>
        </p:nvGrpSpPr>
        <p:grpSpPr>
          <a:xfrm>
            <a:off x="894175" y="2157298"/>
            <a:ext cx="4410600" cy="2908539"/>
            <a:chOff x="1057225" y="1406286"/>
            <a:chExt cx="4410600" cy="2908539"/>
          </a:xfrm>
        </p:grpSpPr>
        <p:pic>
          <p:nvPicPr>
            <p:cNvPr id="128" name="Google Shape;128;p15"/>
            <p:cNvPicPr preferRelativeResize="0"/>
            <p:nvPr/>
          </p:nvPicPr>
          <p:blipFill rotWithShape="1">
            <a:blip r:embed="rId3">
              <a:alphaModFix/>
            </a:blip>
            <a:srcRect b="8992" l="19445" r="9867" t="9917"/>
            <a:stretch/>
          </p:blipFill>
          <p:spPr>
            <a:xfrm>
              <a:off x="1456307" y="1406286"/>
              <a:ext cx="1938950" cy="17365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9" name="Google Shape;129;p15"/>
            <p:cNvSpPr txBox="1"/>
            <p:nvPr/>
          </p:nvSpPr>
          <p:spPr>
            <a:xfrm>
              <a:off x="1057225" y="1598025"/>
              <a:ext cx="4410600" cy="271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80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Tech Unicorns</a:t>
              </a:r>
              <a:endParaRPr b="1" sz="8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/>
          <p:nvPr>
            <p:ph type="title"/>
          </p:nvPr>
        </p:nvSpPr>
        <p:spPr>
          <a:xfrm>
            <a:off x="3693338" y="376275"/>
            <a:ext cx="5454600" cy="49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GLOBAL TECH COMMUNITY</a:t>
            </a:r>
            <a:endParaRPr sz="2800"/>
          </a:p>
        </p:txBody>
      </p:sp>
      <p:sp>
        <p:nvSpPr>
          <p:cNvPr id="136" name="Google Shape;136;p16"/>
          <p:cNvSpPr/>
          <p:nvPr/>
        </p:nvSpPr>
        <p:spPr>
          <a:xfrm>
            <a:off x="6305523" y="1820041"/>
            <a:ext cx="972900" cy="972900"/>
          </a:xfrm>
          <a:prstGeom prst="ellipse">
            <a:avLst/>
          </a:prstGeom>
          <a:solidFill>
            <a:srgbClr val="41B5E8"/>
          </a:solidFill>
          <a:ln>
            <a:noFill/>
          </a:ln>
        </p:spPr>
        <p:txBody>
          <a:bodyPr anchorCtr="0" anchor="ctr" bIns="48150" lIns="96300" spcFirstLastPara="1" rIns="96300" wrap="square" tIns="48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solidFill>
                <a:srgbClr val="DDDDDD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7" name="Google Shape;137;p16"/>
          <p:cNvSpPr txBox="1"/>
          <p:nvPr/>
        </p:nvSpPr>
        <p:spPr>
          <a:xfrm>
            <a:off x="7333577" y="1799305"/>
            <a:ext cx="2163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150" lIns="96300" spcFirstLastPara="1" rIns="96300" wrap="square" tIns="48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74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Startups per Capita</a:t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>
            <a:off x="7350022" y="2128552"/>
            <a:ext cx="35967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150" lIns="96300" spcFirstLastPara="1" rIns="96300" wrap="square" tIns="48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64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6,000+ startups in Israel (1 for every 1,400 people). 1,100 to 1,380 startups are established in Israel every year.</a:t>
            </a:r>
            <a:endParaRPr sz="1264">
              <a:solidFill>
                <a:srgbClr val="5859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16"/>
          <p:cNvSpPr/>
          <p:nvPr/>
        </p:nvSpPr>
        <p:spPr>
          <a:xfrm>
            <a:off x="6305523" y="3197137"/>
            <a:ext cx="972900" cy="972900"/>
          </a:xfrm>
          <a:prstGeom prst="ellipse">
            <a:avLst/>
          </a:prstGeom>
          <a:solidFill>
            <a:srgbClr val="41B5E8"/>
          </a:solidFill>
          <a:ln>
            <a:noFill/>
          </a:ln>
        </p:spPr>
        <p:txBody>
          <a:bodyPr anchorCtr="0" anchor="ctr" bIns="48150" lIns="96300" spcFirstLastPara="1" rIns="96300" wrap="square" tIns="48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solidFill>
                <a:srgbClr val="DDDDDD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0" name="Google Shape;140;p16"/>
          <p:cNvSpPr/>
          <p:nvPr/>
        </p:nvSpPr>
        <p:spPr>
          <a:xfrm>
            <a:off x="6305523" y="4572868"/>
            <a:ext cx="972900" cy="972900"/>
          </a:xfrm>
          <a:prstGeom prst="ellipse">
            <a:avLst/>
          </a:prstGeom>
          <a:solidFill>
            <a:srgbClr val="41B5E8"/>
          </a:solidFill>
          <a:ln>
            <a:noFill/>
          </a:ln>
        </p:spPr>
        <p:txBody>
          <a:bodyPr anchorCtr="0" anchor="ctr" bIns="48150" lIns="96300" spcFirstLastPara="1" rIns="96300" wrap="square" tIns="48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solidFill>
                <a:srgbClr val="DDDDDD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1" name="Google Shape;141;p16"/>
          <p:cNvSpPr txBox="1"/>
          <p:nvPr/>
        </p:nvSpPr>
        <p:spPr>
          <a:xfrm>
            <a:off x="7334977" y="3178150"/>
            <a:ext cx="43095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150" lIns="96300" spcFirstLastPara="1" rIns="96300" wrap="square" tIns="48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74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Scientists/Engineers per Capita</a:t>
            </a:r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7350022" y="3507408"/>
            <a:ext cx="35967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150" lIns="96300" spcFirstLastPara="1" rIns="96300" wrap="square" tIns="48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64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Credited to a highly-educated workforce; 140 scientists/technicians and 135 engineers f</a:t>
            </a:r>
            <a:r>
              <a:rPr lang="en-US" sz="1264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or every 10,000 employees</a:t>
            </a:r>
            <a:r>
              <a:rPr lang="en-US" sz="1264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64">
              <a:solidFill>
                <a:srgbClr val="5859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6"/>
          <p:cNvSpPr txBox="1"/>
          <p:nvPr/>
        </p:nvSpPr>
        <p:spPr>
          <a:xfrm>
            <a:off x="7340245" y="4565975"/>
            <a:ext cx="27444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150" lIns="96300" spcFirstLastPara="1" rIns="96300" wrap="square" tIns="48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74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VC Investments per Capita</a:t>
            </a: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7350022" y="4895215"/>
            <a:ext cx="35967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150" lIns="96300" spcFirstLastPara="1" rIns="96300" wrap="square" tIns="481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64">
                <a:solidFill>
                  <a:srgbClr val="58595B"/>
                </a:solidFill>
                <a:latin typeface="Roboto"/>
                <a:ea typeface="Roboto"/>
                <a:cs typeface="Roboto"/>
                <a:sym typeface="Roboto"/>
              </a:rPr>
              <a:t>$6.4 billion raised in 2019 compared to $4.75 billion in 2018 and $1.13 billion in 2010. A huge economic incentive for startup growth.</a:t>
            </a:r>
            <a:endParaRPr sz="1264">
              <a:solidFill>
                <a:srgbClr val="5859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16"/>
          <p:cNvSpPr/>
          <p:nvPr/>
        </p:nvSpPr>
        <p:spPr>
          <a:xfrm>
            <a:off x="6513984" y="2079330"/>
            <a:ext cx="555993" cy="496953"/>
          </a:xfrm>
          <a:custGeom>
            <a:rect b="b" l="l" r="r" t="t"/>
            <a:pathLst>
              <a:path extrusionOk="0" h="444" w="497">
                <a:moveTo>
                  <a:pt x="443" y="0"/>
                </a:moveTo>
                <a:lnTo>
                  <a:pt x="443" y="0"/>
                </a:lnTo>
                <a:cubicBezTo>
                  <a:pt x="53" y="0"/>
                  <a:pt x="53" y="0"/>
                  <a:pt x="53" y="0"/>
                </a:cubicBezTo>
                <a:cubicBezTo>
                  <a:pt x="17" y="0"/>
                  <a:pt x="0" y="26"/>
                  <a:pt x="0" y="53"/>
                </a:cubicBezTo>
                <a:cubicBezTo>
                  <a:pt x="0" y="345"/>
                  <a:pt x="0" y="345"/>
                  <a:pt x="0" y="345"/>
                </a:cubicBezTo>
                <a:cubicBezTo>
                  <a:pt x="0" y="373"/>
                  <a:pt x="17" y="399"/>
                  <a:pt x="53" y="399"/>
                </a:cubicBezTo>
                <a:cubicBezTo>
                  <a:pt x="151" y="399"/>
                  <a:pt x="151" y="399"/>
                  <a:pt x="151" y="399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44" y="345"/>
                  <a:pt x="44" y="345"/>
                  <a:pt x="44" y="345"/>
                </a:cubicBezTo>
                <a:cubicBezTo>
                  <a:pt x="44" y="124"/>
                  <a:pt x="44" y="124"/>
                  <a:pt x="44" y="124"/>
                </a:cubicBezTo>
                <a:cubicBezTo>
                  <a:pt x="443" y="124"/>
                  <a:pt x="443" y="124"/>
                  <a:pt x="443" y="124"/>
                </a:cubicBezTo>
                <a:cubicBezTo>
                  <a:pt x="443" y="345"/>
                  <a:pt x="443" y="345"/>
                  <a:pt x="443" y="345"/>
                </a:cubicBezTo>
                <a:cubicBezTo>
                  <a:pt x="345" y="345"/>
                  <a:pt x="345" y="345"/>
                  <a:pt x="345" y="345"/>
                </a:cubicBezTo>
                <a:cubicBezTo>
                  <a:pt x="345" y="399"/>
                  <a:pt x="345" y="399"/>
                  <a:pt x="345" y="399"/>
                </a:cubicBezTo>
                <a:cubicBezTo>
                  <a:pt x="443" y="399"/>
                  <a:pt x="443" y="399"/>
                  <a:pt x="443" y="399"/>
                </a:cubicBezTo>
                <a:cubicBezTo>
                  <a:pt x="470" y="399"/>
                  <a:pt x="496" y="373"/>
                  <a:pt x="496" y="345"/>
                </a:cubicBezTo>
                <a:cubicBezTo>
                  <a:pt x="496" y="53"/>
                  <a:pt x="496" y="53"/>
                  <a:pt x="496" y="53"/>
                </a:cubicBezTo>
                <a:cubicBezTo>
                  <a:pt x="496" y="26"/>
                  <a:pt x="470" y="0"/>
                  <a:pt x="443" y="0"/>
                </a:cubicBezTo>
                <a:close/>
                <a:moveTo>
                  <a:pt x="62" y="80"/>
                </a:moveTo>
                <a:lnTo>
                  <a:pt x="62" y="80"/>
                </a:lnTo>
                <a:cubicBezTo>
                  <a:pt x="53" y="80"/>
                  <a:pt x="44" y="71"/>
                  <a:pt x="44" y="62"/>
                </a:cubicBezTo>
                <a:cubicBezTo>
                  <a:pt x="44" y="53"/>
                  <a:pt x="53" y="45"/>
                  <a:pt x="62" y="45"/>
                </a:cubicBezTo>
                <a:cubicBezTo>
                  <a:pt x="71" y="45"/>
                  <a:pt x="79" y="53"/>
                  <a:pt x="79" y="62"/>
                </a:cubicBezTo>
                <a:cubicBezTo>
                  <a:pt x="79" y="71"/>
                  <a:pt x="71" y="80"/>
                  <a:pt x="62" y="80"/>
                </a:cubicBezTo>
                <a:close/>
                <a:moveTo>
                  <a:pt x="116" y="80"/>
                </a:moveTo>
                <a:lnTo>
                  <a:pt x="116" y="80"/>
                </a:lnTo>
                <a:cubicBezTo>
                  <a:pt x="107" y="80"/>
                  <a:pt x="97" y="71"/>
                  <a:pt x="97" y="62"/>
                </a:cubicBezTo>
                <a:cubicBezTo>
                  <a:pt x="97" y="53"/>
                  <a:pt x="107" y="45"/>
                  <a:pt x="116" y="45"/>
                </a:cubicBezTo>
                <a:cubicBezTo>
                  <a:pt x="124" y="45"/>
                  <a:pt x="132" y="53"/>
                  <a:pt x="132" y="62"/>
                </a:cubicBezTo>
                <a:cubicBezTo>
                  <a:pt x="132" y="71"/>
                  <a:pt x="124" y="80"/>
                  <a:pt x="116" y="80"/>
                </a:cubicBezTo>
                <a:close/>
                <a:moveTo>
                  <a:pt x="443" y="80"/>
                </a:moveTo>
                <a:lnTo>
                  <a:pt x="443" y="80"/>
                </a:lnTo>
                <a:cubicBezTo>
                  <a:pt x="151" y="80"/>
                  <a:pt x="151" y="80"/>
                  <a:pt x="151" y="80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443" y="53"/>
                  <a:pt x="443" y="53"/>
                  <a:pt x="443" y="53"/>
                </a:cubicBezTo>
                <a:lnTo>
                  <a:pt x="443" y="80"/>
                </a:lnTo>
                <a:close/>
                <a:moveTo>
                  <a:pt x="248" y="177"/>
                </a:moveTo>
                <a:lnTo>
                  <a:pt x="248" y="177"/>
                </a:lnTo>
                <a:cubicBezTo>
                  <a:pt x="124" y="301"/>
                  <a:pt x="124" y="301"/>
                  <a:pt x="124" y="301"/>
                </a:cubicBezTo>
                <a:cubicBezTo>
                  <a:pt x="204" y="301"/>
                  <a:pt x="204" y="301"/>
                  <a:pt x="204" y="301"/>
                </a:cubicBezTo>
                <a:cubicBezTo>
                  <a:pt x="204" y="443"/>
                  <a:pt x="204" y="443"/>
                  <a:pt x="204" y="443"/>
                </a:cubicBezTo>
                <a:cubicBezTo>
                  <a:pt x="292" y="443"/>
                  <a:pt x="292" y="443"/>
                  <a:pt x="292" y="443"/>
                </a:cubicBezTo>
                <a:cubicBezTo>
                  <a:pt x="292" y="301"/>
                  <a:pt x="292" y="301"/>
                  <a:pt x="292" y="301"/>
                </a:cubicBezTo>
                <a:cubicBezTo>
                  <a:pt x="363" y="301"/>
                  <a:pt x="363" y="301"/>
                  <a:pt x="363" y="301"/>
                </a:cubicBezTo>
                <a:lnTo>
                  <a:pt x="248" y="17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solidFill>
                <a:srgbClr val="58595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16"/>
          <p:cNvSpPr txBox="1"/>
          <p:nvPr/>
        </p:nvSpPr>
        <p:spPr>
          <a:xfrm>
            <a:off x="-69775" y="2104100"/>
            <a:ext cx="5454600" cy="43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Israel is #1 in:</a:t>
            </a:r>
            <a:endParaRPr b="1" sz="9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7" name="Google Shape;14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3975" y="3343122"/>
            <a:ext cx="556000" cy="636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5838" y="4653188"/>
            <a:ext cx="812274" cy="81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AMID">
  <a:themeElements>
    <a:clrScheme name="TAMID 16_9">
      <a:dk1>
        <a:srgbClr val="58595B"/>
      </a:dk1>
      <a:lt1>
        <a:srgbClr val="DDDDDD"/>
      </a:lt1>
      <a:dk2>
        <a:srgbClr val="FFFFFF"/>
      </a:dk2>
      <a:lt2>
        <a:srgbClr val="FFFFFF"/>
      </a:lt2>
      <a:accent1>
        <a:srgbClr val="DDDDDD"/>
      </a:accent1>
      <a:accent2>
        <a:srgbClr val="FFFFFF"/>
      </a:accent2>
      <a:accent3>
        <a:srgbClr val="41B5E8"/>
      </a:accent3>
      <a:accent4>
        <a:srgbClr val="B2B2B2"/>
      </a:accent4>
      <a:accent5>
        <a:srgbClr val="58595B"/>
      </a:accent5>
      <a:accent6>
        <a:srgbClr val="58595B"/>
      </a:accent6>
      <a:hlink>
        <a:srgbClr val="000000"/>
      </a:hlink>
      <a:folHlink>
        <a:srgbClr val="41B5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